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93"/>
  </p:notesMasterIdLst>
  <p:handoutMasterIdLst>
    <p:handoutMasterId r:id="rId94"/>
  </p:handoutMasterIdLst>
  <p:sldIdLst>
    <p:sldId id="319" r:id="rId2"/>
    <p:sldId id="312" r:id="rId3"/>
    <p:sldId id="1427" r:id="rId4"/>
    <p:sldId id="1428" r:id="rId5"/>
    <p:sldId id="1429" r:id="rId6"/>
    <p:sldId id="308" r:id="rId7"/>
    <p:sldId id="1430" r:id="rId8"/>
    <p:sldId id="1431" r:id="rId9"/>
    <p:sldId id="1432" r:id="rId10"/>
    <p:sldId id="1433" r:id="rId11"/>
    <p:sldId id="1434" r:id="rId12"/>
    <p:sldId id="1455" r:id="rId13"/>
    <p:sldId id="1435" r:id="rId14"/>
    <p:sldId id="1436" r:id="rId15"/>
    <p:sldId id="1437" r:id="rId16"/>
    <p:sldId id="1456" r:id="rId17"/>
    <p:sldId id="1438" r:id="rId18"/>
    <p:sldId id="1439" r:id="rId19"/>
    <p:sldId id="1440" r:id="rId20"/>
    <p:sldId id="1441" r:id="rId21"/>
    <p:sldId id="1457" r:id="rId22"/>
    <p:sldId id="1458" r:id="rId23"/>
    <p:sldId id="1459" r:id="rId24"/>
    <p:sldId id="1467" r:id="rId25"/>
    <p:sldId id="1460" r:id="rId26"/>
    <p:sldId id="1461" r:id="rId27"/>
    <p:sldId id="1468" r:id="rId28"/>
    <p:sldId id="1462" r:id="rId29"/>
    <p:sldId id="1463" r:id="rId30"/>
    <p:sldId id="1469" r:id="rId31"/>
    <p:sldId id="1464" r:id="rId32"/>
    <p:sldId id="1465" r:id="rId33"/>
    <p:sldId id="1466" r:id="rId34"/>
    <p:sldId id="1470" r:id="rId35"/>
    <p:sldId id="1471" r:id="rId36"/>
    <p:sldId id="1472" r:id="rId37"/>
    <p:sldId id="1473" r:id="rId38"/>
    <p:sldId id="1474" r:id="rId39"/>
    <p:sldId id="1475" r:id="rId40"/>
    <p:sldId id="1421" r:id="rId41"/>
    <p:sldId id="1424" r:id="rId42"/>
    <p:sldId id="1476" r:id="rId43"/>
    <p:sldId id="1477" r:id="rId44"/>
    <p:sldId id="1478" r:id="rId45"/>
    <p:sldId id="1479" r:id="rId46"/>
    <p:sldId id="1425" r:id="rId47"/>
    <p:sldId id="1442" r:id="rId48"/>
    <p:sldId id="1443" r:id="rId49"/>
    <p:sldId id="1444" r:id="rId50"/>
    <p:sldId id="1445" r:id="rId51"/>
    <p:sldId id="1446" r:id="rId52"/>
    <p:sldId id="1447" r:id="rId53"/>
    <p:sldId id="1422" r:id="rId54"/>
    <p:sldId id="1448" r:id="rId55"/>
    <p:sldId id="1449" r:id="rId56"/>
    <p:sldId id="1450" r:id="rId57"/>
    <p:sldId id="1451" r:id="rId58"/>
    <p:sldId id="1452" r:id="rId59"/>
    <p:sldId id="1453" r:id="rId60"/>
    <p:sldId id="1480" r:id="rId61"/>
    <p:sldId id="1481" r:id="rId62"/>
    <p:sldId id="1482" r:id="rId63"/>
    <p:sldId id="1483" r:id="rId64"/>
    <p:sldId id="1484" r:id="rId65"/>
    <p:sldId id="1485" r:id="rId66"/>
    <p:sldId id="1486" r:id="rId67"/>
    <p:sldId id="1487" r:id="rId68"/>
    <p:sldId id="1488" r:id="rId69"/>
    <p:sldId id="1490" r:id="rId70"/>
    <p:sldId id="1423" r:id="rId71"/>
    <p:sldId id="1489" r:id="rId72"/>
    <p:sldId id="1454" r:id="rId73"/>
    <p:sldId id="1359" r:id="rId74"/>
    <p:sldId id="1491" r:id="rId75"/>
    <p:sldId id="1492" r:id="rId76"/>
    <p:sldId id="1493" r:id="rId77"/>
    <p:sldId id="1494" r:id="rId78"/>
    <p:sldId id="1495" r:id="rId79"/>
    <p:sldId id="1496" r:id="rId80"/>
    <p:sldId id="1497" r:id="rId81"/>
    <p:sldId id="1498" r:id="rId82"/>
    <p:sldId id="1499" r:id="rId83"/>
    <p:sldId id="1500" r:id="rId84"/>
    <p:sldId id="1501" r:id="rId85"/>
    <p:sldId id="1502" r:id="rId86"/>
    <p:sldId id="1503" r:id="rId87"/>
    <p:sldId id="1504" r:id="rId88"/>
    <p:sldId id="1505" r:id="rId89"/>
    <p:sldId id="1506" r:id="rId90"/>
    <p:sldId id="1507" r:id="rId91"/>
    <p:sldId id="1510" r:id="rId92"/>
  </p:sldIdLst>
  <p:sldSz cx="9144000" cy="6858000" type="screen4x3"/>
  <p:notesSz cx="6858000" cy="9144000"/>
  <p:custDataLst>
    <p:tags r:id="rId9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3B8"/>
    <a:srgbClr val="90CFDF"/>
    <a:srgbClr val="319095"/>
    <a:srgbClr val="074996"/>
    <a:srgbClr val="595959"/>
    <a:srgbClr val="4472C4"/>
    <a:srgbClr val="F30017"/>
    <a:srgbClr val="FFAFBA"/>
    <a:srgbClr val="FF7F94"/>
    <a:srgbClr val="F66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50" autoAdjust="0"/>
    <p:restoredTop sz="89414" autoAdjust="0"/>
  </p:normalViewPr>
  <p:slideViewPr>
    <p:cSldViewPr snapToGrid="0">
      <p:cViewPr varScale="1">
        <p:scale>
          <a:sx n="57" d="100"/>
          <a:sy n="57" d="100"/>
        </p:scale>
        <p:origin x="43" y="4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ags" Target="tags/tag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notesMaster" Target="notesMasters/notesMaster1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82CDD52-2B46-7B49-842A-AA53AB730B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623352-C90C-D24C-B8BE-556D56966B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E3F03F-04C0-3B4C-98EF-4B591385F5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CBB3D-2EBA-9D4F-8423-81DDA5C260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6994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2A66C-1DB6-E44E-9EB9-C3C62BDEBC05}" type="datetimeFigureOut">
              <a:rPr kumimoji="1" lang="zh-CN" altLang="en-US" smtClean="0"/>
              <a:t>2021/2/24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7D336-4BC6-EE4C-BD27-9292C4CE84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7510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0572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BE567D6C-98E0-4DEF-8A74-6182ECC626BB}"/>
              </a:ext>
            </a:extLst>
          </p:cNvPr>
          <p:cNvSpPr/>
          <p:nvPr userDrawn="1"/>
        </p:nvSpPr>
        <p:spPr>
          <a:xfrm>
            <a:off x="5144516" y="6371963"/>
            <a:ext cx="1228061" cy="372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F0BFE3-E035-4DB9-A3D2-B8F99D35F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843" y="1130301"/>
            <a:ext cx="5334121" cy="217731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lnSpc>
                <a:spcPct val="120000"/>
              </a:lnSpc>
              <a:defRPr sz="33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F0F1B1-16C1-47F5-83C1-E23FF7DB0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457" y="3307615"/>
            <a:ext cx="5344508" cy="5084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4" name="文本占位符 113">
            <a:extLst>
              <a:ext uri="{FF2B5EF4-FFF2-40B4-BE49-F238E27FC236}">
                <a16:creationId xmlns:a16="http://schemas.microsoft.com/office/drawing/2014/main" id="{1D042017-EA01-0746-A58F-259DD19AD3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2457" y="4102632"/>
            <a:ext cx="5319713" cy="203146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B266384C-2791-0F43-9817-F81B103A739A}"/>
              </a:ext>
            </a:extLst>
          </p:cNvPr>
          <p:cNvSpPr/>
          <p:nvPr userDrawn="1"/>
        </p:nvSpPr>
        <p:spPr>
          <a:xfrm>
            <a:off x="9010520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AD8D2358-BAA6-4DCB-8F50-C483277FD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"/>
                    </a14:imgEffect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91" y="3307615"/>
            <a:ext cx="1777868" cy="1907934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66B964F-49E7-464C-91A8-5BC6EE9B501C}"/>
              </a:ext>
            </a:extLst>
          </p:cNvPr>
          <p:cNvSpPr/>
          <p:nvPr userDrawn="1"/>
        </p:nvSpPr>
        <p:spPr>
          <a:xfrm>
            <a:off x="1" y="0"/>
            <a:ext cx="6372576" cy="1047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6AFDF3-2EF5-4164-84E3-0E702C77CCA8}"/>
              </a:ext>
            </a:extLst>
          </p:cNvPr>
          <p:cNvSpPr/>
          <p:nvPr userDrawn="1"/>
        </p:nvSpPr>
        <p:spPr>
          <a:xfrm>
            <a:off x="5700686" y="754851"/>
            <a:ext cx="567093" cy="18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F3EA38-E8BD-4561-A872-5E65122F6F34}"/>
              </a:ext>
            </a:extLst>
          </p:cNvPr>
          <p:cNvSpPr/>
          <p:nvPr userDrawn="1"/>
        </p:nvSpPr>
        <p:spPr>
          <a:xfrm>
            <a:off x="5237018" y="6177519"/>
            <a:ext cx="1083411" cy="243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占位符 7">
            <a:extLst>
              <a:ext uri="{FF2B5EF4-FFF2-40B4-BE49-F238E27FC236}">
                <a16:creationId xmlns:a16="http://schemas.microsoft.com/office/drawing/2014/main" id="{1D366FF6-F4E4-4D2C-AAF8-F80B2CC51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1127" y="0"/>
            <a:ext cx="3058667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sp>
        <p:nvSpPr>
          <p:cNvPr id="230" name="任意形状 229">
            <a:extLst>
              <a:ext uri="{FF2B5EF4-FFF2-40B4-BE49-F238E27FC236}">
                <a16:creationId xmlns:a16="http://schemas.microsoft.com/office/drawing/2014/main" id="{871B02A7-EF6F-134C-B920-6B76573B7D8C}"/>
              </a:ext>
            </a:extLst>
          </p:cNvPr>
          <p:cNvSpPr/>
          <p:nvPr userDrawn="1"/>
        </p:nvSpPr>
        <p:spPr>
          <a:xfrm>
            <a:off x="5859407" y="-86497"/>
            <a:ext cx="3202595" cy="7027086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B583EDF-1FB2-46BF-8E0F-F37E0204822B}"/>
              </a:ext>
            </a:extLst>
          </p:cNvPr>
          <p:cNvGrpSpPr/>
          <p:nvPr userDrawn="1"/>
        </p:nvGrpSpPr>
        <p:grpSpPr>
          <a:xfrm>
            <a:off x="-1870807" y="111771"/>
            <a:ext cx="7939086" cy="968457"/>
            <a:chOff x="-1870807" y="111771"/>
            <a:chExt cx="7939086" cy="96845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CF5262D-E87E-47DF-8AC6-2D6253A145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0" y="11177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8" name="副标题 2">
              <a:extLst>
                <a:ext uri="{FF2B5EF4-FFF2-40B4-BE49-F238E27FC236}">
                  <a16:creationId xmlns:a16="http://schemas.microsoft.com/office/drawing/2014/main" id="{CCCC069B-DAD5-4877-9C2E-ED970B23F34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1870807" y="571776"/>
              <a:ext cx="7939086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30722" name="Picture 2">
              <a:extLst>
                <a:ext uri="{FF2B5EF4-FFF2-40B4-BE49-F238E27FC236}">
                  <a16:creationId xmlns:a16="http://schemas.microsoft.com/office/drawing/2014/main" id="{9D39FAD1-1AE4-4DB0-BA47-7E24A7685EE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962" y="207266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" name="图片 19" descr="图片包含 动物, 黑暗, 飞行, 亮&#10;&#10;描述已自动生成">
            <a:extLst>
              <a:ext uri="{FF2B5EF4-FFF2-40B4-BE49-F238E27FC236}">
                <a16:creationId xmlns:a16="http://schemas.microsoft.com/office/drawing/2014/main" id="{2F5046F9-E527-46F5-BE1C-8543AD17A2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27502" r="27709" b="25335"/>
          <a:stretch/>
        </p:blipFill>
        <p:spPr>
          <a:xfrm rot="20969388" flipH="1">
            <a:off x="6161032" y="3524728"/>
            <a:ext cx="2636515" cy="2783574"/>
          </a:xfrm>
          <a:prstGeom prst="rect">
            <a:avLst/>
          </a:prstGeom>
        </p:spPr>
      </p:pic>
      <p:pic>
        <p:nvPicPr>
          <p:cNvPr id="21" name="图片 20" descr="图片包含 飞行, 户外, 动物, 黑暗&#10;&#10;描述已自动生成">
            <a:extLst>
              <a:ext uri="{FF2B5EF4-FFF2-40B4-BE49-F238E27FC236}">
                <a16:creationId xmlns:a16="http://schemas.microsoft.com/office/drawing/2014/main" id="{FCF49223-7BE9-43B8-9D8D-6E1EB5F05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 flipH="1">
            <a:off x="7636995" y="3008504"/>
            <a:ext cx="1133845" cy="68425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9AC23E-7C79-4710-9879-1BB72171B47F}"/>
              </a:ext>
            </a:extLst>
          </p:cNvPr>
          <p:cNvSpPr/>
          <p:nvPr userDrawn="1"/>
        </p:nvSpPr>
        <p:spPr>
          <a:xfrm>
            <a:off x="24206" y="63324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BF335F7-E8D0-423F-8AC5-730B2C87BC20}"/>
              </a:ext>
            </a:extLst>
          </p:cNvPr>
          <p:cNvSpPr/>
          <p:nvPr userDrawn="1"/>
        </p:nvSpPr>
        <p:spPr>
          <a:xfrm>
            <a:off x="897742" y="195452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56657" y="152481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1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1A2EB76-5181-4BF6-959D-25A67C426BF1}"/>
              </a:ext>
            </a:extLst>
          </p:cNvPr>
          <p:cNvSpPr/>
          <p:nvPr userDrawn="1"/>
        </p:nvSpPr>
        <p:spPr>
          <a:xfrm>
            <a:off x="2751644" y="-30098"/>
            <a:ext cx="6392356" cy="61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0AF157-135E-5B48-83D7-67D478F83CDC}"/>
              </a:ext>
            </a:extLst>
          </p:cNvPr>
          <p:cNvSpPr/>
          <p:nvPr userDrawn="1"/>
        </p:nvSpPr>
        <p:spPr>
          <a:xfrm>
            <a:off x="-9485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B99CD373-9A19-B145-9F82-758C4568C2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164064" y="0"/>
            <a:ext cx="3072872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9CD7EF8E-C973-F549-8D89-2BDFF14D89D4}"/>
              </a:ext>
            </a:extLst>
          </p:cNvPr>
          <p:cNvSpPr/>
          <p:nvPr userDrawn="1"/>
        </p:nvSpPr>
        <p:spPr>
          <a:xfrm flipH="1">
            <a:off x="73524" y="-98854"/>
            <a:ext cx="3249529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占位符 7">
            <a:extLst>
              <a:ext uri="{FF2B5EF4-FFF2-40B4-BE49-F238E27FC236}">
                <a16:creationId xmlns:a16="http://schemas.microsoft.com/office/drawing/2014/main" id="{183BAD50-F315-4439-9DD3-78F8DF3056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4303" y="-90722"/>
            <a:ext cx="3139863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A3AD8D2-F0CE-48FE-BE13-EE6B8336F6D6}"/>
              </a:ext>
            </a:extLst>
          </p:cNvPr>
          <p:cNvGrpSpPr/>
          <p:nvPr userDrawn="1"/>
        </p:nvGrpSpPr>
        <p:grpSpPr>
          <a:xfrm>
            <a:off x="5627500" y="179918"/>
            <a:ext cx="3352436" cy="946076"/>
            <a:chOff x="5639533" y="1"/>
            <a:chExt cx="3352436" cy="94607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4531A01-D111-44DD-8AF7-3F424DBBC1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4354" y="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3" name="副标题 2">
              <a:extLst>
                <a:ext uri="{FF2B5EF4-FFF2-40B4-BE49-F238E27FC236}">
                  <a16:creationId xmlns:a16="http://schemas.microsoft.com/office/drawing/2014/main" id="{5DB67CCF-68D1-4AC3-9150-7810CD924B4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39533" y="437625"/>
              <a:ext cx="2460780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BE194255-7866-41D0-84E5-16D7F9A7D8C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963" y="157391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D9AAE59-04CF-47BD-ACA1-8373D368E8D4}"/>
              </a:ext>
            </a:extLst>
          </p:cNvPr>
          <p:cNvSpPr/>
          <p:nvPr userDrawn="1"/>
        </p:nvSpPr>
        <p:spPr>
          <a:xfrm>
            <a:off x="4954386" y="5619404"/>
            <a:ext cx="4164218" cy="1238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32248DD-EB20-4BE9-A420-0B9189567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2" t="30239" r="23487" b="22840"/>
          <a:stretch>
            <a:fillRect/>
          </a:stretch>
        </p:blipFill>
        <p:spPr>
          <a:xfrm>
            <a:off x="305699" y="4304781"/>
            <a:ext cx="2957039" cy="1673513"/>
          </a:xfrm>
          <a:prstGeom prst="rect">
            <a:avLst/>
          </a:prstGeom>
          <a:noFill/>
        </p:spPr>
      </p:pic>
      <p:pic>
        <p:nvPicPr>
          <p:cNvPr id="16" name="图片 15" descr="图片包含 飞行, 户外, 动物, 黑暗&#10;&#10;描述已自动生成">
            <a:extLst>
              <a:ext uri="{FF2B5EF4-FFF2-40B4-BE49-F238E27FC236}">
                <a16:creationId xmlns:a16="http://schemas.microsoft.com/office/drawing/2014/main" id="{D8717597-520A-4226-9D65-FC4A60A2D4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>
            <a:off x="281424" y="3429002"/>
            <a:ext cx="1163230" cy="684253"/>
          </a:xfrm>
          <a:prstGeom prst="rect">
            <a:avLst/>
          </a:prstGeom>
        </p:spPr>
      </p:pic>
      <p:sp>
        <p:nvSpPr>
          <p:cNvPr id="17" name="Oval 14">
            <a:extLst>
              <a:ext uri="{FF2B5EF4-FFF2-40B4-BE49-F238E27FC236}">
                <a16:creationId xmlns:a16="http://schemas.microsoft.com/office/drawing/2014/main" id="{6BA6CDC1-33D2-430C-97F4-0E88C1774BD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5821486" y="1088508"/>
            <a:ext cx="3248990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35631-D04C-49C3-B132-D9762499C6BF}"/>
              </a:ext>
            </a:extLst>
          </p:cNvPr>
          <p:cNvSpPr/>
          <p:nvPr userDrawn="1"/>
        </p:nvSpPr>
        <p:spPr>
          <a:xfrm>
            <a:off x="4796458" y="80849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7C224FF-63B6-4A73-AC04-7B7E2C0637FC}"/>
              </a:ext>
            </a:extLst>
          </p:cNvPr>
          <p:cNvSpPr/>
          <p:nvPr userDrawn="1"/>
        </p:nvSpPr>
        <p:spPr>
          <a:xfrm>
            <a:off x="4490732" y="273234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892954" y="179063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9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720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8A2B693D-DA74-418B-B434-4DF788C9A567}"/>
              </a:ext>
            </a:extLst>
          </p:cNvPr>
          <p:cNvSpPr txBox="1"/>
          <p:nvPr userDrawn="1"/>
        </p:nvSpPr>
        <p:spPr>
          <a:xfrm>
            <a:off x="0" y="54647"/>
            <a:ext cx="2840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数学建模算法与应用</a:t>
            </a:r>
          </a:p>
        </p:txBody>
      </p:sp>
      <p:sp>
        <p:nvSpPr>
          <p:cNvPr id="12" name="Oval 14">
            <a:extLst>
              <a:ext uri="{FF2B5EF4-FFF2-40B4-BE49-F238E27FC236}">
                <a16:creationId xmlns:a16="http://schemas.microsoft.com/office/drawing/2014/main" id="{1EF86223-594F-4CC2-8E15-C5D4707F8FE3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6286500" y="6427214"/>
            <a:ext cx="2759642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ABC3D8D-3DDA-42A5-AF31-9C008BB42B74}"/>
              </a:ext>
            </a:extLst>
          </p:cNvPr>
          <p:cNvCxnSpPr>
            <a:cxnSpLocks/>
          </p:cNvCxnSpPr>
          <p:nvPr userDrawn="1"/>
        </p:nvCxnSpPr>
        <p:spPr>
          <a:xfrm>
            <a:off x="30336" y="475271"/>
            <a:ext cx="9113664" cy="0"/>
          </a:xfrm>
          <a:prstGeom prst="line">
            <a:avLst/>
          </a:prstGeom>
          <a:ln w="28575">
            <a:solidFill>
              <a:srgbClr val="029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燕尾形 16">
            <a:extLst>
              <a:ext uri="{FF2B5EF4-FFF2-40B4-BE49-F238E27FC236}">
                <a16:creationId xmlns:a16="http://schemas.microsoft.com/office/drawing/2014/main" id="{A91E8CED-F193-478D-9B6E-D8607DC7D7B2}"/>
              </a:ext>
            </a:extLst>
          </p:cNvPr>
          <p:cNvSpPr/>
          <p:nvPr userDrawn="1"/>
        </p:nvSpPr>
        <p:spPr>
          <a:xfrm>
            <a:off x="2366957" y="-2421"/>
            <a:ext cx="509912" cy="496197"/>
          </a:xfrm>
          <a:prstGeom prst="chevron">
            <a:avLst/>
          </a:prstGeom>
          <a:solidFill>
            <a:srgbClr val="029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35F13E-C386-47E8-9846-CC5F6E9A12F9}"/>
              </a:ext>
            </a:extLst>
          </p:cNvPr>
          <p:cNvSpPr txBox="1"/>
          <p:nvPr/>
        </p:nvSpPr>
        <p:spPr>
          <a:xfrm>
            <a:off x="-2121570" y="6447044"/>
            <a:ext cx="11161240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航空基础学院数学教研室</a:t>
            </a:r>
          </a:p>
        </p:txBody>
      </p:sp>
      <p:sp>
        <p:nvSpPr>
          <p:cNvPr id="10" name="燕尾形 16">
            <a:extLst>
              <a:ext uri="{FF2B5EF4-FFF2-40B4-BE49-F238E27FC236}">
                <a16:creationId xmlns:a16="http://schemas.microsoft.com/office/drawing/2014/main" id="{49DD24C2-B807-4A6B-90A3-45C6D574A779}"/>
              </a:ext>
            </a:extLst>
          </p:cNvPr>
          <p:cNvSpPr/>
          <p:nvPr userDrawn="1"/>
        </p:nvSpPr>
        <p:spPr>
          <a:xfrm>
            <a:off x="2679861" y="-8012"/>
            <a:ext cx="509912" cy="477713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92B5AC-ED1F-4148-BE33-23CE7FE2F931}"/>
              </a:ext>
            </a:extLst>
          </p:cNvPr>
          <p:cNvSpPr txBox="1"/>
          <p:nvPr userDrawn="1"/>
        </p:nvSpPr>
        <p:spPr>
          <a:xfrm>
            <a:off x="5741377" y="48998"/>
            <a:ext cx="3399091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8</a:t>
            </a: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章  差分方程</a:t>
            </a:r>
            <a:endParaRPr lang="zh-CN" altLang="en-US" sz="1800" b="1" dirty="0">
              <a:solidFill>
                <a:srgbClr val="40404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5E2CC82-59A9-4C6E-BC38-8A42E3210C93}"/>
              </a:ext>
            </a:extLst>
          </p:cNvPr>
          <p:cNvSpPr/>
          <p:nvPr userDrawn="1"/>
        </p:nvSpPr>
        <p:spPr>
          <a:xfrm>
            <a:off x="6217920" y="6483096"/>
            <a:ext cx="2926080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FD5F623E-C890-4BFF-A391-19C23CB60900}"/>
              </a:ext>
            </a:extLst>
          </p:cNvPr>
          <p:cNvSpPr txBox="1"/>
          <p:nvPr userDrawn="1"/>
        </p:nvSpPr>
        <p:spPr>
          <a:xfrm>
            <a:off x="7937492" y="6472889"/>
            <a:ext cx="1072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452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16" r:id="rId2"/>
    <p:sldLayoutId id="2147483717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19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11" userDrawn="1">
          <p15:clr>
            <a:srgbClr val="F26B43"/>
          </p15:clr>
        </p15:guide>
        <p15:guide id="4" pos="5449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7" orient="horz" pos="3929" userDrawn="1">
          <p15:clr>
            <a:srgbClr val="F26B43"/>
          </p15:clr>
        </p15:guide>
        <p15:guide id="8" orient="horz" pos="4020" userDrawn="1">
          <p15:clr>
            <a:srgbClr val="F26B43"/>
          </p15:clr>
        </p15:guide>
        <p15:guide id="9" pos="2030" userDrawn="1">
          <p15:clr>
            <a:srgbClr val="F26B43"/>
          </p15:clr>
        </p15:guide>
        <p15:guide id="10" pos="3731" userDrawn="1">
          <p15:clr>
            <a:srgbClr val="F26B43"/>
          </p15:clr>
        </p15:guide>
        <p15:guide id="11" pos="380" userDrawn="1">
          <p15:clr>
            <a:srgbClr val="F26B43"/>
          </p15:clr>
        </p15:guide>
        <p15:guide id="12" pos="538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package" Target="../embeddings/Microsoft_Word_Document6.docx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package" Target="../embeddings/Microsoft_Word_Document7.docx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package" Target="../embeddings/Microsoft_Word_Document8.docx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package" Target="../embeddings/Microsoft_Word_Document9.docx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package" Target="../embeddings/Microsoft_Word_Document10.docx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package" Target="../embeddings/Microsoft_Word_Document11.docx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package" Target="../embeddings/Microsoft_Word_Document12.docx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package" Target="../embeddings/Microsoft_Word_Document13.docx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Word_Document14.docx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Word_Document15.docx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package" Target="../embeddings/Microsoft_Word_Document16.docx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package" Target="../embeddings/Microsoft_Word_Document17.docx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package" Target="../embeddings/Microsoft_Word_Document18.docx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package" Target="../embeddings/Microsoft_Word_Document19.docx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package" Target="../embeddings/Microsoft_Word_Document20.docx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package" Target="../embeddings/Microsoft_Word_Document21.docx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package" Target="../embeddings/Microsoft_Word_Document22.docx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package" Target="../embeddings/Microsoft_Word_Document23.docx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package" Target="../embeddings/Microsoft_Word_Document24.docx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package" Target="../embeddings/Microsoft_Word_Document25.docx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package" Target="../embeddings/Microsoft_Word_Document26.docx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package" Target="../embeddings/Microsoft_Word_Document27.docx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package" Target="../embeddings/Microsoft_Word_Document28.docx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package" Target="../embeddings/Microsoft_Word_Document29.docx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package" Target="../embeddings/Microsoft_Word_Document30.docx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package" Target="../embeddings/Microsoft_Word_Document31.docx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package" Target="../embeddings/Microsoft_Word_Document1.docx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package" Target="../embeddings/Microsoft_Word_Document32.docx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package" Target="../embeddings/Microsoft_Word_Document33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emf"/><Relationship Id="rId4" Type="http://schemas.openxmlformats.org/officeDocument/2006/relationships/package" Target="../embeddings/Microsoft_Word_Document34.docx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package" Target="../embeddings/Microsoft_Word_Document35.docx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package" Target="../embeddings/Microsoft_Word_Document36.docx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package" Target="../embeddings/Microsoft_Word_Document37.docx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package" Target="../embeddings/Microsoft_Word_Document38.docx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package" Target="../embeddings/Microsoft_Word_Document39.docx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package" Target="../embeddings/Microsoft_Word_Document40.docx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package" Target="../embeddings/Microsoft_Word_Document41.docx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Word_Document2.docx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package" Target="../embeddings/Microsoft_Word_Document42.docx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package" Target="../embeddings/Microsoft_Word_Document43.docx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package" Target="../embeddings/Microsoft_Word_Document44.docx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package" Target="../embeddings/Microsoft_Word_Document45.docx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package" Target="../embeddings/Microsoft_Word_Document46.docx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package" Target="../embeddings/Microsoft_Word_Document47.docx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package" Target="../embeddings/Microsoft_Word_Document48.docx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package" Target="../embeddings/Microsoft_Word_Document49.docx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package" Target="../embeddings/Microsoft_Word_Document50.docx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package" Target="../embeddings/Microsoft_Word_Document51.docx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package" Target="../embeddings/Microsoft_Word_Document52.docx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package" Target="../embeddings/Microsoft_Word_Document53.docx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package" Target="../embeddings/Microsoft_Word_Document54.docx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package" Target="../embeddings/Microsoft_Word_Document55.docx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package" Target="../embeddings/Microsoft_Word_Document56.docx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package" Target="../embeddings/Microsoft_Word_Document57.docx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package" Target="../embeddings/Microsoft_Word_Document58.docx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package" Target="../embeddings/Microsoft_Word_Document59.docx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package" Target="../embeddings/Microsoft_Word_Document3.docx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package" Target="../embeddings/Microsoft_Word_Document60.docx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package" Target="../embeddings/Microsoft_Word_Document61.docx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package" Target="../embeddings/Microsoft_Word_Document62.docx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package" Target="../embeddings/Microsoft_Word_Document63.docx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package" Target="../embeddings/Microsoft_Word_Document64.docx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package" Target="../embeddings/Microsoft_Word_Document65.docx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package" Target="../embeddings/Microsoft_Word_Document66.docx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package" Target="../embeddings/Microsoft_Word_Document67.docx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package" Target="../embeddings/Microsoft_Word_Document68.docx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package" Target="../embeddings/Microsoft_Word_Document4.docx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package" Target="../embeddings/Microsoft_Word_Document69.docx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package" Target="../embeddings/Microsoft_Word_Document70.docx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package" Target="../embeddings/Microsoft_Word_Document71.docx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package" Target="../embeddings/Microsoft_Word_Document72.docx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package" Target="../embeddings/Microsoft_Word_Document73.docx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package" Target="../embeddings/Microsoft_Word_Document74.docx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package" Target="../embeddings/Microsoft_Word_Document75.docx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package" Target="../embeddings/Microsoft_Word_Document76.docx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package" Target="../embeddings/Microsoft_Word_Document77.docx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package" Target="../embeddings/Microsoft_Word_Document78.docx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package" Target="../embeddings/Microsoft_Word_Document5.docx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package" Target="../embeddings/Microsoft_Word_Document79.docx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9">
            <a:extLst>
              <a:ext uri="{FF2B5EF4-FFF2-40B4-BE49-F238E27FC236}">
                <a16:creationId xmlns:a16="http://schemas.microsoft.com/office/drawing/2014/main" id="{09073DB5-2152-4F2C-8FE7-11699B4E67A9}"/>
              </a:ext>
            </a:extLst>
          </p:cNvPr>
          <p:cNvSpPr txBox="1"/>
          <p:nvPr/>
        </p:nvSpPr>
        <p:spPr>
          <a:xfrm>
            <a:off x="1575169" y="1478417"/>
            <a:ext cx="1915875" cy="923314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</a:t>
            </a:r>
            <a:r>
              <a:rPr lang="en-US" altLang="zh-CN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8</a:t>
            </a:r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章</a:t>
            </a:r>
            <a:endParaRPr lang="zh-CN" altLang="en-US" sz="5400" dirty="0">
              <a:solidFill>
                <a:srgbClr val="4472C4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DC2954-D90A-460B-8EE6-0E8298F94365}"/>
              </a:ext>
            </a:extLst>
          </p:cNvPr>
          <p:cNvSpPr/>
          <p:nvPr/>
        </p:nvSpPr>
        <p:spPr>
          <a:xfrm>
            <a:off x="1260980" y="2862852"/>
            <a:ext cx="2544252" cy="800203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/>
            <a:r>
              <a:rPr lang="zh-CN" altLang="en-US" sz="4600" b="1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差分方程</a:t>
            </a:r>
            <a:endParaRPr lang="zh-CN" altLang="en-US" sz="4600" b="1" dirty="0">
              <a:solidFill>
                <a:srgbClr val="4472C4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7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3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2529528"/>
              </p:ext>
            </p:extLst>
          </p:nvPr>
        </p:nvGraphicFramePr>
        <p:xfrm>
          <a:off x="518366" y="562816"/>
          <a:ext cx="7861300" cy="608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308741" progId="Word.Document.12">
                  <p:embed/>
                </p:oleObj>
              </mc:Choice>
              <mc:Fallback>
                <p:oleObj name="Document" r:id="rId2" imgW="8129635" imgH="630874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8366" y="562816"/>
                        <a:ext cx="7861300" cy="6086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824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5737191"/>
              </p:ext>
            </p:extLst>
          </p:nvPr>
        </p:nvGraphicFramePr>
        <p:xfrm>
          <a:off x="531813" y="804863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07100" progId="Word.Document.12">
                  <p:embed/>
                </p:oleObj>
              </mc:Choice>
              <mc:Fallback>
                <p:oleObj name="Document" r:id="rId2" imgW="8129635" imgH="330710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9907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4F0824B-D3FE-4481-A721-96C2F4034F82}"/>
              </a:ext>
            </a:extLst>
          </p:cNvPr>
          <p:cNvSpPr txBox="1"/>
          <p:nvPr/>
        </p:nvSpPr>
        <p:spPr>
          <a:xfrm>
            <a:off x="514350" y="915324"/>
            <a:ext cx="782282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clc, clear, format long g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Q = 300000; r = 0.051 /12; N = 360;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 = round((1+r)^N*Q*r/((1+r)^N-1), 2)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 = x*N 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总还款额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format  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恢复到短小数的显示格式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587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3468050"/>
              </p:ext>
            </p:extLst>
          </p:nvPr>
        </p:nvGraphicFramePr>
        <p:xfrm>
          <a:off x="531813" y="804863"/>
          <a:ext cx="7861300" cy="3862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286515" progId="Word.Document.12">
                  <p:embed/>
                </p:oleObj>
              </mc:Choice>
              <mc:Fallback>
                <p:oleObj name="Document" r:id="rId2" imgW="8129635" imgH="428651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862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703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8460193"/>
              </p:ext>
            </p:extLst>
          </p:nvPr>
        </p:nvGraphicFramePr>
        <p:xfrm>
          <a:off x="478025" y="1340644"/>
          <a:ext cx="7861300" cy="417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06686" progId="Word.Document.12">
                  <p:embed/>
                </p:oleObj>
              </mc:Choice>
              <mc:Fallback>
                <p:oleObj name="Document" r:id="rId2" imgW="8129635" imgH="430668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8025" y="1340644"/>
                        <a:ext cx="7861300" cy="4176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456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3044528"/>
              </p:ext>
            </p:extLst>
          </p:nvPr>
        </p:nvGraphicFramePr>
        <p:xfrm>
          <a:off x="491472" y="428346"/>
          <a:ext cx="7861300" cy="621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6423648" progId="Word.Document.12">
                  <p:embed/>
                </p:oleObj>
              </mc:Choice>
              <mc:Fallback>
                <p:oleObj name="Document" r:id="rId2" imgW="8111970" imgH="642364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1472" y="428346"/>
                        <a:ext cx="7861300" cy="621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770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6C692B1-34AC-46FE-B4CF-F79DF61B041B}"/>
              </a:ext>
            </a:extLst>
          </p:cNvPr>
          <p:cNvSpPr txBox="1"/>
          <p:nvPr/>
        </p:nvSpPr>
        <p:spPr>
          <a:xfrm>
            <a:off x="613522" y="1597096"/>
            <a:ext cx="791695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clc, clear, a=readmatrix('data6_18.txt');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x=a([2:2:6],:)'; x=x(~isnan(x));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 = [x(1:end-1), x(1:end-1).^2]; 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构造线性方程组系数矩阵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cs = pinv(A) * x(2:end) 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求最小二乘解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y2010 = [x(end), x(end)^2] * cs 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2010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年的预测值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426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0045536"/>
              </p:ext>
            </p:extLst>
          </p:nvPr>
        </p:nvGraphicFramePr>
        <p:xfrm>
          <a:off x="531813" y="804863"/>
          <a:ext cx="7861300" cy="551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716914" progId="Word.Document.12">
                  <p:embed/>
                </p:oleObj>
              </mc:Choice>
              <mc:Fallback>
                <p:oleObj name="Document" r:id="rId2" imgW="8129635" imgH="571691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513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399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0856519"/>
              </p:ext>
            </p:extLst>
          </p:nvPr>
        </p:nvGraphicFramePr>
        <p:xfrm>
          <a:off x="531813" y="804863"/>
          <a:ext cx="7861300" cy="490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079340" progId="Word.Document.12">
                  <p:embed/>
                </p:oleObj>
              </mc:Choice>
              <mc:Fallback>
                <p:oleObj name="Document" r:id="rId2" imgW="8129635" imgH="50793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90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444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4932693"/>
              </p:ext>
            </p:extLst>
          </p:nvPr>
        </p:nvGraphicFramePr>
        <p:xfrm>
          <a:off x="531813" y="804863"/>
          <a:ext cx="7861300" cy="5281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267370" progId="Word.Document.12">
                  <p:embed/>
                </p:oleObj>
              </mc:Choice>
              <mc:Fallback>
                <p:oleObj name="Document" r:id="rId2" imgW="8129635" imgH="526737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281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915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5308C7BE-2642-4736-9E33-AF112EB4DA35}"/>
              </a:ext>
            </a:extLst>
          </p:cNvPr>
          <p:cNvSpPr/>
          <p:nvPr/>
        </p:nvSpPr>
        <p:spPr>
          <a:xfrm>
            <a:off x="3858789" y="1260414"/>
            <a:ext cx="4035079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25" name="标题层">
            <a:extLst>
              <a:ext uri="{FF2B5EF4-FFF2-40B4-BE49-F238E27FC236}">
                <a16:creationId xmlns:a16="http://schemas.microsoft.com/office/drawing/2014/main" id="{289EE185-15D4-49EA-AEB9-3FFA96A3DE44}"/>
              </a:ext>
            </a:extLst>
          </p:cNvPr>
          <p:cNvSpPr txBox="1"/>
          <p:nvPr/>
        </p:nvSpPr>
        <p:spPr bwMode="auto">
          <a:xfrm>
            <a:off x="3599648" y="2185661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18FAC01-9E0B-4A9C-89F8-46B2593347C3}"/>
              </a:ext>
            </a:extLst>
          </p:cNvPr>
          <p:cNvCxnSpPr/>
          <p:nvPr/>
        </p:nvCxnSpPr>
        <p:spPr>
          <a:xfrm>
            <a:off x="4478620" y="2256262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7" name="标题层">
            <a:extLst>
              <a:ext uri="{FF2B5EF4-FFF2-40B4-BE49-F238E27FC236}">
                <a16:creationId xmlns:a16="http://schemas.microsoft.com/office/drawing/2014/main" id="{51938E92-37AE-4E13-A2FF-6393A85AC71B}"/>
              </a:ext>
            </a:extLst>
          </p:cNvPr>
          <p:cNvSpPr txBox="1"/>
          <p:nvPr/>
        </p:nvSpPr>
        <p:spPr bwMode="auto">
          <a:xfrm>
            <a:off x="4569888" y="2185661"/>
            <a:ext cx="7054567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差分方程建模</a:t>
            </a:r>
            <a:endParaRPr lang="zh-CN" altLang="en-US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标题层">
            <a:extLst>
              <a:ext uri="{FF2B5EF4-FFF2-40B4-BE49-F238E27FC236}">
                <a16:creationId xmlns:a16="http://schemas.microsoft.com/office/drawing/2014/main" id="{69F96B8F-7F7E-458C-9521-1895BE024912}"/>
              </a:ext>
            </a:extLst>
          </p:cNvPr>
          <p:cNvSpPr txBox="1"/>
          <p:nvPr/>
        </p:nvSpPr>
        <p:spPr bwMode="auto">
          <a:xfrm>
            <a:off x="3607670" y="3151724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DEC1C30-64E8-4FC7-82F8-9072EBE9B3F8}"/>
              </a:ext>
            </a:extLst>
          </p:cNvPr>
          <p:cNvCxnSpPr/>
          <p:nvPr/>
        </p:nvCxnSpPr>
        <p:spPr>
          <a:xfrm>
            <a:off x="4486642" y="3222325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9" name="标题层">
            <a:extLst>
              <a:ext uri="{FF2B5EF4-FFF2-40B4-BE49-F238E27FC236}">
                <a16:creationId xmlns:a16="http://schemas.microsoft.com/office/drawing/2014/main" id="{0DABE6CB-D4FC-4026-ADC9-2F5F9B8AE2CA}"/>
              </a:ext>
            </a:extLst>
          </p:cNvPr>
          <p:cNvSpPr txBox="1"/>
          <p:nvPr/>
        </p:nvSpPr>
        <p:spPr bwMode="auto">
          <a:xfrm>
            <a:off x="4617431" y="2912473"/>
            <a:ext cx="4666951" cy="1231082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zh-CN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差分方程的基本</a:t>
            </a:r>
            <a:endParaRPr lang="en-US" altLang="zh-CN" sz="3600" b="1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9140">
              <a:defRPr/>
            </a:pPr>
            <a:r>
              <a:rPr lang="zh-CN" altLang="zh-CN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概念和理论</a:t>
            </a:r>
            <a:endParaRPr lang="zh-CN" altLang="en-US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标题层">
            <a:extLst>
              <a:ext uri="{FF2B5EF4-FFF2-40B4-BE49-F238E27FC236}">
                <a16:creationId xmlns:a16="http://schemas.microsoft.com/office/drawing/2014/main" id="{5A9FEC25-0A79-45F7-923F-93795BA6D34E}"/>
              </a:ext>
            </a:extLst>
          </p:cNvPr>
          <p:cNvSpPr txBox="1"/>
          <p:nvPr/>
        </p:nvSpPr>
        <p:spPr bwMode="auto">
          <a:xfrm>
            <a:off x="3609298" y="4270192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40333FD-AA1A-4909-AB9B-8A573DD162F0}"/>
              </a:ext>
            </a:extLst>
          </p:cNvPr>
          <p:cNvCxnSpPr/>
          <p:nvPr/>
        </p:nvCxnSpPr>
        <p:spPr>
          <a:xfrm>
            <a:off x="4488270" y="434079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1" name="标题层">
            <a:extLst>
              <a:ext uri="{FF2B5EF4-FFF2-40B4-BE49-F238E27FC236}">
                <a16:creationId xmlns:a16="http://schemas.microsoft.com/office/drawing/2014/main" id="{27705A23-6A90-4D49-A7D8-B4838740F1E6}"/>
              </a:ext>
            </a:extLst>
          </p:cNvPr>
          <p:cNvSpPr txBox="1"/>
          <p:nvPr/>
        </p:nvSpPr>
        <p:spPr bwMode="auto">
          <a:xfrm>
            <a:off x="4579538" y="4122275"/>
            <a:ext cx="4666951" cy="1231082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zh-CN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莱斯利（</a:t>
            </a:r>
            <a:r>
              <a:rPr lang="en-US" altLang="zh-CN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Leslie</a:t>
            </a:r>
            <a:r>
              <a:rPr lang="zh-CN" altLang="zh-CN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）种群模型</a:t>
            </a:r>
            <a:endParaRPr lang="zh-CN" altLang="en-US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标题层">
            <a:extLst>
              <a:ext uri="{FF2B5EF4-FFF2-40B4-BE49-F238E27FC236}">
                <a16:creationId xmlns:a16="http://schemas.microsoft.com/office/drawing/2014/main" id="{FFF521AE-FEB0-4901-AC67-B778052BCDF1}"/>
              </a:ext>
            </a:extLst>
          </p:cNvPr>
          <p:cNvSpPr txBox="1"/>
          <p:nvPr/>
        </p:nvSpPr>
        <p:spPr bwMode="auto">
          <a:xfrm>
            <a:off x="3613781" y="5538693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8FB52F2-5A68-45AF-AFAF-E4D38BE15F2C}"/>
              </a:ext>
            </a:extLst>
          </p:cNvPr>
          <p:cNvCxnSpPr/>
          <p:nvPr/>
        </p:nvCxnSpPr>
        <p:spPr>
          <a:xfrm>
            <a:off x="4492753" y="5609294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4" name="标题层">
            <a:extLst>
              <a:ext uri="{FF2B5EF4-FFF2-40B4-BE49-F238E27FC236}">
                <a16:creationId xmlns:a16="http://schemas.microsoft.com/office/drawing/2014/main" id="{40D26C12-7B68-48D0-9852-23A7B47E7FAD}"/>
              </a:ext>
            </a:extLst>
          </p:cNvPr>
          <p:cNvSpPr txBox="1"/>
          <p:nvPr/>
        </p:nvSpPr>
        <p:spPr bwMode="auto">
          <a:xfrm>
            <a:off x="4579538" y="5368232"/>
            <a:ext cx="4666951" cy="1231082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zh-CN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应用案例：最优捕鱼策略</a:t>
            </a:r>
            <a:endParaRPr lang="zh-CN" altLang="en-US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707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95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50"/>
                            </p:stCondLst>
                            <p:childTnLst>
                              <p:par>
                                <p:cTn id="4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950"/>
                            </p:stCondLst>
                            <p:childTnLst>
                              <p:par>
                                <p:cTn id="5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50"/>
                            </p:stCondLst>
                            <p:childTnLst>
                              <p:par>
                                <p:cTn id="6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9" grpId="0"/>
      <p:bldP spid="39" grpId="0"/>
      <p:bldP spid="9" grpId="0"/>
      <p:bldP spid="11" grpId="0"/>
      <p:bldP spid="12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5020768"/>
              </p:ext>
            </p:extLst>
          </p:nvPr>
        </p:nvGraphicFramePr>
        <p:xfrm>
          <a:off x="641350" y="388938"/>
          <a:ext cx="7861300" cy="6469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694527" progId="Word.Document.12">
                  <p:embed/>
                </p:oleObj>
              </mc:Choice>
              <mc:Fallback>
                <p:oleObj name="Document" r:id="rId2" imgW="8129635" imgH="669452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1350" y="388938"/>
                        <a:ext cx="7861300" cy="6469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561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155206"/>
              </p:ext>
            </p:extLst>
          </p:nvPr>
        </p:nvGraphicFramePr>
        <p:xfrm>
          <a:off x="531813" y="804863"/>
          <a:ext cx="7861300" cy="550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704667" progId="Word.Document.12">
                  <p:embed/>
                </p:oleObj>
              </mc:Choice>
              <mc:Fallback>
                <p:oleObj name="Document" r:id="rId2" imgW="8129635" imgH="570466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500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639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9848802"/>
              </p:ext>
            </p:extLst>
          </p:nvPr>
        </p:nvGraphicFramePr>
        <p:xfrm>
          <a:off x="531813" y="804863"/>
          <a:ext cx="7861300" cy="319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06740" progId="Word.Document.12">
                  <p:embed/>
                </p:oleObj>
              </mc:Choice>
              <mc:Fallback>
                <p:oleObj name="Document" r:id="rId2" imgW="8129635" imgH="33067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9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155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0254396"/>
              </p:ext>
            </p:extLst>
          </p:nvPr>
        </p:nvGraphicFramePr>
        <p:xfrm>
          <a:off x="531813" y="804863"/>
          <a:ext cx="7861300" cy="518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66428" progId="Word.Document.12">
                  <p:embed/>
                </p:oleObj>
              </mc:Choice>
              <mc:Fallback>
                <p:oleObj name="Document" r:id="rId2" imgW="8129635" imgH="536642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86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263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1124C0B-7B48-40B6-85C3-D2952A34E8B3}"/>
              </a:ext>
            </a:extLst>
          </p:cNvPr>
          <p:cNvSpPr txBox="1"/>
          <p:nvPr/>
        </p:nvSpPr>
        <p:spPr>
          <a:xfrm>
            <a:off x="472328" y="762070"/>
            <a:ext cx="8199344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clc, clear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 = 1; u = 5 * v; h = 0.00005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 = 0; y = 0; t = 0;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设置导弹初始位置和时间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plot(x, y, '.'), hold on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while x &lt;= 0.99999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pq = [1-x, v*t-y];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x = x + u * pq(1)/norm(pq) * h;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y = y + u * pq(2)/norm(pq) * h;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t = t + h; plot(x, y, '.')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end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x, y 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显示击中时的导弹位置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xlabel('$x$', 'Interpreter', 'latex')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ylabel('$y$', 'Interpreter', 'latex', 'Rotation', 0)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145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6760282"/>
              </p:ext>
            </p:extLst>
          </p:nvPr>
        </p:nvGraphicFramePr>
        <p:xfrm>
          <a:off x="531813" y="804863"/>
          <a:ext cx="7861300" cy="479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67674" progId="Word.Document.12">
                  <p:embed/>
                </p:oleObj>
              </mc:Choice>
              <mc:Fallback>
                <p:oleObj name="Document" r:id="rId2" imgW="8129635" imgH="496767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79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546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2896618"/>
              </p:ext>
            </p:extLst>
          </p:nvPr>
        </p:nvGraphicFramePr>
        <p:xfrm>
          <a:off x="531813" y="804863"/>
          <a:ext cx="7861300" cy="458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57671" progId="Word.Document.12">
                  <p:embed/>
                </p:oleObj>
              </mc:Choice>
              <mc:Fallback>
                <p:oleObj name="Document" r:id="rId2" imgW="8129635" imgH="4757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586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283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6E737FA5-F57B-436E-904D-0E58C042E083}"/>
              </a:ext>
            </a:extLst>
          </p:cNvPr>
          <p:cNvSpPr txBox="1"/>
          <p:nvPr/>
        </p:nvSpPr>
        <p:spPr>
          <a:xfrm>
            <a:off x="487455" y="1000036"/>
            <a:ext cx="650501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/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由如下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Matlab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程序：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x=[[1:5]',ones(5,1)];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y=[11 12 13 15 16]';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z=x\y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5C9E1D51-A9D3-4070-BA98-1627CEE0E6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0704295"/>
              </p:ext>
            </p:extLst>
          </p:nvPr>
        </p:nvGraphicFramePr>
        <p:xfrm>
          <a:off x="800754" y="3104311"/>
          <a:ext cx="7861300" cy="459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60553" progId="Word.Document.12">
                  <p:embed/>
                </p:oleObj>
              </mc:Choice>
              <mc:Fallback>
                <p:oleObj name="Document" r:id="rId2" imgW="8129635" imgH="47605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00754" y="3104311"/>
                        <a:ext cx="7861300" cy="4598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8090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9514794"/>
              </p:ext>
            </p:extLst>
          </p:nvPr>
        </p:nvGraphicFramePr>
        <p:xfrm>
          <a:off x="641350" y="589711"/>
          <a:ext cx="7861300" cy="614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356649" progId="Word.Document.12">
                  <p:embed/>
                </p:oleObj>
              </mc:Choice>
              <mc:Fallback>
                <p:oleObj name="Document" r:id="rId2" imgW="8129635" imgH="635664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1350" y="589711"/>
                        <a:ext cx="7861300" cy="6142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311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1841647"/>
              </p:ext>
            </p:extLst>
          </p:nvPr>
        </p:nvGraphicFramePr>
        <p:xfrm>
          <a:off x="531813" y="804863"/>
          <a:ext cx="7861300" cy="439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559555" progId="Word.Document.12">
                  <p:embed/>
                </p:oleObj>
              </mc:Choice>
              <mc:Fallback>
                <p:oleObj name="Document" r:id="rId2" imgW="8129635" imgH="45595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39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837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849080"/>
              </p:ext>
            </p:extLst>
          </p:nvPr>
        </p:nvGraphicFramePr>
        <p:xfrm>
          <a:off x="531813" y="804863"/>
          <a:ext cx="7861300" cy="435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503722" progId="Word.Document.12">
                  <p:embed/>
                </p:oleObj>
              </mc:Choice>
              <mc:Fallback>
                <p:oleObj name="Document" r:id="rId2" imgW="8111970" imgH="450372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354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469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3FFCD00-C405-4625-8649-B206EAE14A1C}"/>
              </a:ext>
            </a:extLst>
          </p:cNvPr>
          <p:cNvSpPr txBox="1"/>
          <p:nvPr/>
        </p:nvSpPr>
        <p:spPr>
          <a:xfrm>
            <a:off x="783290" y="1138535"/>
            <a:ext cx="739252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algn="l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y0=[11 12 13 15 16]';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l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y=y0(3:5);x=[y0(2:4),y0(1:3),ones(3,1)];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l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z=x\y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8C60CA7F-F1F1-41F4-9BBE-D1C15EEE00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163333"/>
              </p:ext>
            </p:extLst>
          </p:nvPr>
        </p:nvGraphicFramePr>
        <p:xfrm>
          <a:off x="641350" y="2698341"/>
          <a:ext cx="7861300" cy="439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565318" progId="Word.Document.12">
                  <p:embed/>
                </p:oleObj>
              </mc:Choice>
              <mc:Fallback>
                <p:oleObj name="Document" r:id="rId2" imgW="8129635" imgH="456531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1350" y="2698341"/>
                        <a:ext cx="7861300" cy="439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379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830533"/>
              </p:ext>
            </p:extLst>
          </p:nvPr>
        </p:nvGraphicFramePr>
        <p:xfrm>
          <a:off x="531813" y="804863"/>
          <a:ext cx="7861300" cy="517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52380" progId="Word.Document.12">
                  <p:embed/>
                </p:oleObj>
              </mc:Choice>
              <mc:Fallback>
                <p:oleObj name="Document" r:id="rId2" imgW="8129635" imgH="5352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72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739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8279792"/>
              </p:ext>
            </p:extLst>
          </p:nvPr>
        </p:nvGraphicFramePr>
        <p:xfrm>
          <a:off x="531813" y="804863"/>
          <a:ext cx="7861300" cy="382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964846" progId="Word.Document.12">
                  <p:embed/>
                </p:oleObj>
              </mc:Choice>
              <mc:Fallback>
                <p:oleObj name="Document" r:id="rId2" imgW="8129635" imgH="396484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821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506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4300520"/>
              </p:ext>
            </p:extLst>
          </p:nvPr>
        </p:nvGraphicFramePr>
        <p:xfrm>
          <a:off x="531813" y="804863"/>
          <a:ext cx="7861300" cy="458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57671" progId="Word.Document.12">
                  <p:embed/>
                </p:oleObj>
              </mc:Choice>
              <mc:Fallback>
                <p:oleObj name="Document" r:id="rId2" imgW="8129635" imgH="4757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586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765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8321B5C-3992-4183-A80B-EEC5BBC5C150}"/>
              </a:ext>
            </a:extLst>
          </p:cNvPr>
          <p:cNvSpPr txBox="1"/>
          <p:nvPr/>
        </p:nvSpPr>
        <p:spPr>
          <a:xfrm>
            <a:off x="452157" y="1350003"/>
            <a:ext cx="823968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y0=[11 16 25 12 12 18 26 14 13 20 27 15 15 24 30 15 16 25 32 17]';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y=y0(9:20); x=[y0(5:16),y0(1:12),ones(12,1)];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z=x\y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for t=21:25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y0(t)=z(1)*y0(t-4)+z(2)*y0(t-8)+z(3);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end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yhat=y0([21,25])  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提取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t=21,25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时的预测值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1418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6326430"/>
              </p:ext>
            </p:extLst>
          </p:nvPr>
        </p:nvGraphicFramePr>
        <p:xfrm>
          <a:off x="490538" y="804863"/>
          <a:ext cx="7861300" cy="344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68253" progId="Word.Document.12">
                  <p:embed/>
                </p:oleObj>
              </mc:Choice>
              <mc:Fallback>
                <p:oleObj name="Document" r:id="rId2" imgW="8129635" imgH="35682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04863"/>
                        <a:ext cx="7861300" cy="3440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595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2412073"/>
              </p:ext>
            </p:extLst>
          </p:nvPr>
        </p:nvGraphicFramePr>
        <p:xfrm>
          <a:off x="531813" y="804863"/>
          <a:ext cx="7861300" cy="477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55787" progId="Word.Document.12">
                  <p:embed/>
                </p:oleObj>
              </mc:Choice>
              <mc:Fallback>
                <p:oleObj name="Document" r:id="rId2" imgW="8129635" imgH="495578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77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162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9488382"/>
              </p:ext>
            </p:extLst>
          </p:nvPr>
        </p:nvGraphicFramePr>
        <p:xfrm>
          <a:off x="531813" y="804863"/>
          <a:ext cx="7861300" cy="507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254763" progId="Word.Document.12">
                  <p:embed/>
                </p:oleObj>
              </mc:Choice>
              <mc:Fallback>
                <p:oleObj name="Document" r:id="rId2" imgW="8129635" imgH="52547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076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212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534257"/>
              </p:ext>
            </p:extLst>
          </p:nvPr>
        </p:nvGraphicFramePr>
        <p:xfrm>
          <a:off x="531813" y="804863"/>
          <a:ext cx="7861300" cy="439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559555" progId="Word.Document.12">
                  <p:embed/>
                </p:oleObj>
              </mc:Choice>
              <mc:Fallback>
                <p:oleObj name="Document" r:id="rId2" imgW="8129635" imgH="45595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39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612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3204205"/>
              </p:ext>
            </p:extLst>
          </p:nvPr>
        </p:nvGraphicFramePr>
        <p:xfrm>
          <a:off x="531813" y="804863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2A317B3B-8C29-406F-8525-A6695C52E226}"/>
              </a:ext>
            </a:extLst>
          </p:cNvPr>
          <p:cNvSpPr txBox="1"/>
          <p:nvPr/>
        </p:nvSpPr>
        <p:spPr>
          <a:xfrm>
            <a:off x="750887" y="2385083"/>
            <a:ext cx="769050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clc, clear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M=600; N=420; p=200; q=2282;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eq=@(x) x^M-(1+q/p)*x^(M-N)+q/p;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x=fzero(eq,[1.0001,1.5])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4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4936504"/>
              </p:ext>
            </p:extLst>
          </p:nvPr>
        </p:nvGraphicFramePr>
        <p:xfrm>
          <a:off x="531813" y="804863"/>
          <a:ext cx="7861300" cy="517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52380" progId="Word.Document.12">
                  <p:embed/>
                </p:oleObj>
              </mc:Choice>
              <mc:Fallback>
                <p:oleObj name="Document" r:id="rId2" imgW="8129635" imgH="5352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72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324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536576" y="2801779"/>
            <a:ext cx="6706442" cy="1538859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zh-CN" sz="4600" b="1">
                <a:latin typeface="微软雅黑" pitchFamily="34" charset="-122"/>
                <a:ea typeface="微软雅黑" pitchFamily="34" charset="-122"/>
              </a:rPr>
              <a:t>差分方程的</a:t>
            </a:r>
            <a:endParaRPr lang="en-US" altLang="zh-CN" sz="4600" b="1">
              <a:latin typeface="微软雅黑" pitchFamily="34" charset="-122"/>
              <a:ea typeface="微软雅黑" pitchFamily="34" charset="-122"/>
            </a:endParaRPr>
          </a:p>
          <a:p>
            <a:pPr algn="ctr" defTabSz="1219140">
              <a:defRPr/>
            </a:pPr>
            <a:r>
              <a:rPr lang="zh-CN" altLang="zh-CN" sz="4600" b="1">
                <a:latin typeface="微软雅黑" pitchFamily="34" charset="-122"/>
                <a:ea typeface="微软雅黑" pitchFamily="34" charset="-122"/>
              </a:rPr>
              <a:t>基本概念和理论</a:t>
            </a:r>
            <a:endParaRPr lang="zh-CN" altLang="en-US" sz="4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66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4107261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en-US" sz="3600" b="1">
                <a:solidFill>
                  <a:srgbClr val="0293B8"/>
                </a:solidFill>
              </a:rPr>
              <a:t>基本概念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58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42793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402777E-9306-40DB-9AD1-F92AA21EE7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649937"/>
              </p:ext>
            </p:extLst>
          </p:nvPr>
        </p:nvGraphicFramePr>
        <p:xfrm>
          <a:off x="531813" y="3429000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5996" progId="Word.Document.12">
                  <p:embed/>
                </p:oleObj>
              </mc:Choice>
              <mc:Fallback>
                <p:oleObj name="Document" r:id="rId4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3429000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646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225563"/>
              </p:ext>
            </p:extLst>
          </p:nvPr>
        </p:nvGraphicFramePr>
        <p:xfrm>
          <a:off x="531813" y="804863"/>
          <a:ext cx="7861300" cy="461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80724" progId="Word.Document.12">
                  <p:embed/>
                </p:oleObj>
              </mc:Choice>
              <mc:Fallback>
                <p:oleObj name="Document" r:id="rId2" imgW="8129635" imgH="4780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613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330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0680479"/>
              </p:ext>
            </p:extLst>
          </p:nvPr>
        </p:nvGraphicFramePr>
        <p:xfrm>
          <a:off x="531813" y="804863"/>
          <a:ext cx="7861300" cy="371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46336" progId="Word.Document.12">
                  <p:embed/>
                </p:oleObj>
              </mc:Choice>
              <mc:Fallback>
                <p:oleObj name="Document" r:id="rId2" imgW="8129635" imgH="384633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713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645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9730509"/>
              </p:ext>
            </p:extLst>
          </p:nvPr>
        </p:nvGraphicFramePr>
        <p:xfrm>
          <a:off x="531813" y="804863"/>
          <a:ext cx="7861300" cy="350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640295" progId="Word.Document.12">
                  <p:embed/>
                </p:oleObj>
              </mc:Choice>
              <mc:Fallback>
                <p:oleObj name="Document" r:id="rId2" imgW="8129635" imgH="36402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508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481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7906515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30709" progId="Word.Document.12">
                  <p:embed/>
                </p:oleObj>
              </mc:Choice>
              <mc:Fallback>
                <p:oleObj name="Document" r:id="rId2" imgW="8153322" imgH="3730709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差分方程的平衡点及稳定性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30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3193479"/>
              </p:ext>
            </p:extLst>
          </p:nvPr>
        </p:nvGraphicFramePr>
        <p:xfrm>
          <a:off x="531813" y="804863"/>
          <a:ext cx="7861300" cy="521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402089" progId="Word.Document.12">
                  <p:embed/>
                </p:oleObj>
              </mc:Choice>
              <mc:Fallback>
                <p:oleObj name="Document" r:id="rId2" imgW="8129635" imgH="540208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213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828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7716818"/>
              </p:ext>
            </p:extLst>
          </p:nvPr>
        </p:nvGraphicFramePr>
        <p:xfrm>
          <a:off x="531813" y="804863"/>
          <a:ext cx="7861300" cy="328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410481" progId="Word.Document.12">
                  <p:embed/>
                </p:oleObj>
              </mc:Choice>
              <mc:Fallback>
                <p:oleObj name="Document" r:id="rId2" imgW="8129635" imgH="341048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28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129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6855751"/>
              </p:ext>
            </p:extLst>
          </p:nvPr>
        </p:nvGraphicFramePr>
        <p:xfrm>
          <a:off x="531813" y="804863"/>
          <a:ext cx="7861300" cy="328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410481" progId="Word.Document.12">
                  <p:embed/>
                </p:oleObj>
              </mc:Choice>
              <mc:Fallback>
                <p:oleObj name="Document" r:id="rId2" imgW="8129635" imgH="341048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28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743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5591034"/>
              </p:ext>
            </p:extLst>
          </p:nvPr>
        </p:nvGraphicFramePr>
        <p:xfrm>
          <a:off x="531813" y="804863"/>
          <a:ext cx="7861300" cy="319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95269" progId="Word.Document.12">
                  <p:embed/>
                </p:oleObj>
              </mc:Choice>
              <mc:Fallback>
                <p:oleObj name="Document" r:id="rId2" imgW="8129635" imgH="35952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9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945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5007190"/>
              </p:ext>
            </p:extLst>
          </p:nvPr>
        </p:nvGraphicFramePr>
        <p:xfrm>
          <a:off x="531813" y="804863"/>
          <a:ext cx="7861300" cy="533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5520238" progId="Word.Document.12">
                  <p:embed/>
                </p:oleObj>
              </mc:Choice>
              <mc:Fallback>
                <p:oleObj name="Document" r:id="rId2" imgW="8111970" imgH="552023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337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363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314398"/>
              </p:ext>
            </p:extLst>
          </p:nvPr>
        </p:nvGraphicFramePr>
        <p:xfrm>
          <a:off x="531813" y="804863"/>
          <a:ext cx="7861300" cy="4640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813864" progId="Word.Document.12">
                  <p:embed/>
                </p:oleObj>
              </mc:Choice>
              <mc:Fallback>
                <p:oleObj name="Document" r:id="rId2" imgW="8129635" imgH="481386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640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793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3661727"/>
              </p:ext>
            </p:extLst>
          </p:nvPr>
        </p:nvGraphicFramePr>
        <p:xfrm>
          <a:off x="478025" y="467519"/>
          <a:ext cx="7861300" cy="592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135839" progId="Word.Document.12">
                  <p:embed/>
                </p:oleObj>
              </mc:Choice>
              <mc:Fallback>
                <p:oleObj name="Document" r:id="rId2" imgW="8129635" imgH="613583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8025" y="467519"/>
                        <a:ext cx="7861300" cy="5922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2509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705678" y="2659570"/>
            <a:ext cx="6706442" cy="147730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zh-CN" sz="4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莱斯利（</a:t>
            </a:r>
            <a:r>
              <a:rPr lang="en-US" altLang="zh-CN" sz="4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Leslie</a:t>
            </a:r>
            <a:r>
              <a:rPr lang="zh-CN" altLang="zh-CN" sz="4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z="4400" b="1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1219140">
              <a:defRPr/>
            </a:pPr>
            <a:r>
              <a:rPr lang="zh-CN" altLang="zh-CN" sz="4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种群模型</a:t>
            </a:r>
            <a:endParaRPr lang="zh-CN" altLang="en-US" sz="4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19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4216558"/>
              </p:ext>
            </p:extLst>
          </p:nvPr>
        </p:nvGraphicFramePr>
        <p:xfrm>
          <a:off x="531813" y="804863"/>
          <a:ext cx="7861300" cy="521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95965" progId="Word.Document.12">
                  <p:embed/>
                </p:oleObj>
              </mc:Choice>
              <mc:Fallback>
                <p:oleObj name="Document" r:id="rId2" imgW="8129635" imgH="539596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213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9208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1915106"/>
              </p:ext>
            </p:extLst>
          </p:nvPr>
        </p:nvGraphicFramePr>
        <p:xfrm>
          <a:off x="531813" y="804863"/>
          <a:ext cx="7861300" cy="286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73544" progId="Word.Document.12">
                  <p:embed/>
                </p:oleObj>
              </mc:Choice>
              <mc:Fallback>
                <p:oleObj name="Document" r:id="rId2" imgW="8129635" imgH="297354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6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427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444307"/>
              </p:ext>
            </p:extLst>
          </p:nvPr>
        </p:nvGraphicFramePr>
        <p:xfrm>
          <a:off x="504919" y="683839"/>
          <a:ext cx="7861300" cy="589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113506" progId="Word.Document.12">
                  <p:embed/>
                </p:oleObj>
              </mc:Choice>
              <mc:Fallback>
                <p:oleObj name="Document" r:id="rId2" imgW="8129635" imgH="611350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919" y="683839"/>
                        <a:ext cx="7861300" cy="5895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20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5802943"/>
              </p:ext>
            </p:extLst>
          </p:nvPr>
        </p:nvGraphicFramePr>
        <p:xfrm>
          <a:off x="531813" y="804863"/>
          <a:ext cx="7861300" cy="323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53207" progId="Word.Document.12">
                  <p:embed/>
                </p:oleObj>
              </mc:Choice>
              <mc:Fallback>
                <p:oleObj name="Document" r:id="rId2" imgW="8129635" imgH="335320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23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278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312084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557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0469248"/>
              </p:ext>
            </p:extLst>
          </p:nvPr>
        </p:nvGraphicFramePr>
        <p:xfrm>
          <a:off x="531813" y="804863"/>
          <a:ext cx="7861300" cy="412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277149" progId="Word.Document.12">
                  <p:embed/>
                </p:oleObj>
              </mc:Choice>
              <mc:Fallback>
                <p:oleObj name="Document" r:id="rId2" imgW="8129635" imgH="427714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22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613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71111"/>
            <a:ext cx="6706442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差分方程建模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18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2081082"/>
              </p:ext>
            </p:extLst>
          </p:nvPr>
        </p:nvGraphicFramePr>
        <p:xfrm>
          <a:off x="531813" y="804863"/>
          <a:ext cx="7861300" cy="473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10040" progId="Word.Document.12">
                  <p:embed/>
                </p:oleObj>
              </mc:Choice>
              <mc:Fallback>
                <p:oleObj name="Document" r:id="rId2" imgW="8129635" imgH="49100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735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475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2919860"/>
              </p:ext>
            </p:extLst>
          </p:nvPr>
        </p:nvGraphicFramePr>
        <p:xfrm>
          <a:off x="531813" y="804863"/>
          <a:ext cx="7861300" cy="3411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38716" progId="Word.Document.12">
                  <p:embed/>
                </p:oleObj>
              </mc:Choice>
              <mc:Fallback>
                <p:oleObj name="Document" r:id="rId2" imgW="8129635" imgH="353871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411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714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6744516"/>
              </p:ext>
            </p:extLst>
          </p:nvPr>
        </p:nvGraphicFramePr>
        <p:xfrm>
          <a:off x="531813" y="804863"/>
          <a:ext cx="7861300" cy="524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433067" progId="Word.Document.12">
                  <p:embed/>
                </p:oleObj>
              </mc:Choice>
              <mc:Fallback>
                <p:oleObj name="Document" r:id="rId2" imgW="8129635" imgH="543306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240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606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906762"/>
              </p:ext>
            </p:extLst>
          </p:nvPr>
        </p:nvGraphicFramePr>
        <p:xfrm>
          <a:off x="531813" y="804863"/>
          <a:ext cx="7861300" cy="556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770945" progId="Word.Document.12">
                  <p:embed/>
                </p:oleObj>
              </mc:Choice>
              <mc:Fallback>
                <p:oleObj name="Document" r:id="rId2" imgW="8129635" imgH="577094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56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587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7465621"/>
              </p:ext>
            </p:extLst>
          </p:nvPr>
        </p:nvGraphicFramePr>
        <p:xfrm>
          <a:off x="531813" y="804863"/>
          <a:ext cx="8353425" cy="657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623229" imgH="6819481" progId="Word.Document.12">
                  <p:embed/>
                </p:oleObj>
              </mc:Choice>
              <mc:Fallback>
                <p:oleObj name="Document" r:id="rId2" imgW="8623229" imgH="681948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353425" cy="657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199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5742929"/>
              </p:ext>
            </p:extLst>
          </p:nvPr>
        </p:nvGraphicFramePr>
        <p:xfrm>
          <a:off x="641350" y="710733"/>
          <a:ext cx="7861300" cy="6537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787155" progId="Word.Document.12">
                  <p:embed/>
                </p:oleObj>
              </mc:Choice>
              <mc:Fallback>
                <p:oleObj name="Document" r:id="rId2" imgW="8129635" imgH="57871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1350" y="710733"/>
                        <a:ext cx="7861300" cy="6537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696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8259228"/>
              </p:ext>
            </p:extLst>
          </p:nvPr>
        </p:nvGraphicFramePr>
        <p:xfrm>
          <a:off x="531813" y="804863"/>
          <a:ext cx="7861300" cy="447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636640" progId="Word.Document.12">
                  <p:embed/>
                </p:oleObj>
              </mc:Choice>
              <mc:Fallback>
                <p:oleObj name="Document" r:id="rId2" imgW="8129635" imgH="46366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47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001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0454967"/>
              </p:ext>
            </p:extLst>
          </p:nvPr>
        </p:nvGraphicFramePr>
        <p:xfrm>
          <a:off x="641350" y="603158"/>
          <a:ext cx="7861300" cy="589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108463" progId="Word.Document.12">
                  <p:embed/>
                </p:oleObj>
              </mc:Choice>
              <mc:Fallback>
                <p:oleObj name="Document" r:id="rId2" imgW="8129635" imgH="61084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1350" y="603158"/>
                        <a:ext cx="7861300" cy="5895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466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3930557"/>
              </p:ext>
            </p:extLst>
          </p:nvPr>
        </p:nvGraphicFramePr>
        <p:xfrm>
          <a:off x="531813" y="804863"/>
          <a:ext cx="7861300" cy="401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62962" progId="Word.Document.12">
                  <p:embed/>
                </p:oleObj>
              </mc:Choice>
              <mc:Fallback>
                <p:oleObj name="Document" r:id="rId2" imgW="8129635" imgH="416296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01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248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04B228C-E0D6-41C0-A4FA-56DBB3B51E94}"/>
              </a:ext>
            </a:extLst>
          </p:cNvPr>
          <p:cNvSpPr txBox="1"/>
          <p:nvPr/>
        </p:nvSpPr>
        <p:spPr>
          <a:xfrm>
            <a:off x="559734" y="1012954"/>
            <a:ext cx="802453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计算的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Matlab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程序如下：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clc, clear, syms k positive integer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X0 = [500; 1000; 500];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 = [0,4,3;0.5,0,0;0,0.25,0];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 = sym(L); 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转换为符号矩阵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X1 = L * X0, X2 = L * X1, X3 = L * X2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 = charpoly(L) 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计算特征多项式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 = roots(p) 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计算符号特征值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[P, D] = eig(L) 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计算符号特征向量和特征值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XL = P*diag([1,0,0])*inv(P)*X0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tc = inv(P)*X0; c = tc(1)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597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3953918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931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2801779"/>
            <a:ext cx="6706442" cy="160041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>
            <a:defPPr>
              <a:defRPr lang="en-US"/>
            </a:defPPr>
            <a:lvl1pPr algn="ctr" defTabSz="1219140">
              <a:defRPr sz="4800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zh-CN" b="1"/>
              <a:t>应用案例：</a:t>
            </a:r>
            <a:endParaRPr lang="en-US" altLang="zh-CN" b="1"/>
          </a:p>
          <a:p>
            <a:r>
              <a:rPr lang="zh-CN" altLang="zh-CN" b="1"/>
              <a:t>最优捕鱼策略</a:t>
            </a: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73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492273"/>
              </p:ext>
            </p:extLst>
          </p:nvPr>
        </p:nvGraphicFramePr>
        <p:xfrm>
          <a:off x="531813" y="804863"/>
          <a:ext cx="7861300" cy="574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947089" progId="Word.Document.12">
                  <p:embed/>
                </p:oleObj>
              </mc:Choice>
              <mc:Fallback>
                <p:oleObj name="Document" r:id="rId2" imgW="8129635" imgH="594708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74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8381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8784686"/>
              </p:ext>
            </p:extLst>
          </p:nvPr>
        </p:nvGraphicFramePr>
        <p:xfrm>
          <a:off x="531813" y="549369"/>
          <a:ext cx="7861300" cy="599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203559" progId="Word.Document.12">
                  <p:embed/>
                </p:oleObj>
              </mc:Choice>
              <mc:Fallback>
                <p:oleObj name="Document" r:id="rId2" imgW="8129635" imgH="62035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549369"/>
                        <a:ext cx="7861300" cy="5991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579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6633321"/>
              </p:ext>
            </p:extLst>
          </p:nvPr>
        </p:nvGraphicFramePr>
        <p:xfrm>
          <a:off x="531813" y="804863"/>
          <a:ext cx="7861300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42708" progId="Word.Document.12">
                  <p:embed/>
                </p:oleObj>
              </mc:Choice>
              <mc:Fallback>
                <p:oleObj name="Document" r:id="rId2" imgW="8129635" imgH="434270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9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697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8557340"/>
              </p:ext>
            </p:extLst>
          </p:nvPr>
        </p:nvGraphicFramePr>
        <p:xfrm>
          <a:off x="531813" y="535922"/>
          <a:ext cx="7861300" cy="619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415003" progId="Word.Document.12">
                  <p:embed/>
                </p:oleObj>
              </mc:Choice>
              <mc:Fallback>
                <p:oleObj name="Document" r:id="rId2" imgW="8129635" imgH="641500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535922"/>
                        <a:ext cx="7861300" cy="6196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69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8067481"/>
              </p:ext>
            </p:extLst>
          </p:nvPr>
        </p:nvGraphicFramePr>
        <p:xfrm>
          <a:off x="531813" y="804863"/>
          <a:ext cx="7861300" cy="563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834703" progId="Word.Document.12">
                  <p:embed/>
                </p:oleObj>
              </mc:Choice>
              <mc:Fallback>
                <p:oleObj name="Document" r:id="rId2" imgW="8129635" imgH="583470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637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458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0532192"/>
              </p:ext>
            </p:extLst>
          </p:nvPr>
        </p:nvGraphicFramePr>
        <p:xfrm>
          <a:off x="531813" y="804863"/>
          <a:ext cx="7861300" cy="6319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538195" progId="Word.Document.12">
                  <p:embed/>
                </p:oleObj>
              </mc:Choice>
              <mc:Fallback>
                <p:oleObj name="Document" r:id="rId2" imgW="8129635" imgH="6538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6319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489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932238"/>
              </p:ext>
            </p:extLst>
          </p:nvPr>
        </p:nvGraphicFramePr>
        <p:xfrm>
          <a:off x="531813" y="804863"/>
          <a:ext cx="7861300" cy="536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555539" progId="Word.Document.12">
                  <p:embed/>
                </p:oleObj>
              </mc:Choice>
              <mc:Fallback>
                <p:oleObj name="Document" r:id="rId2" imgW="8129635" imgH="555553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364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116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6060654"/>
              </p:ext>
            </p:extLst>
          </p:nvPr>
        </p:nvGraphicFramePr>
        <p:xfrm>
          <a:off x="531813" y="804863"/>
          <a:ext cx="7861300" cy="439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553431" progId="Word.Document.12">
                  <p:embed/>
                </p:oleObj>
              </mc:Choice>
              <mc:Fallback>
                <p:oleObj name="Document" r:id="rId2" imgW="8129635" imgH="455343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39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111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6084919"/>
              </p:ext>
            </p:extLst>
          </p:nvPr>
        </p:nvGraphicFramePr>
        <p:xfrm>
          <a:off x="531813" y="804863"/>
          <a:ext cx="7861300" cy="393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073990" progId="Word.Document.12">
                  <p:embed/>
                </p:oleObj>
              </mc:Choice>
              <mc:Fallback>
                <p:oleObj name="Document" r:id="rId2" imgW="8129635" imgH="407399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93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253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4244838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738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9064540"/>
              </p:ext>
            </p:extLst>
          </p:nvPr>
        </p:nvGraphicFramePr>
        <p:xfrm>
          <a:off x="531813" y="804863"/>
          <a:ext cx="7861300" cy="575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207161" progId="Word.Document.12">
                  <p:embed/>
                </p:oleObj>
              </mc:Choice>
              <mc:Fallback>
                <p:oleObj name="Document" r:id="rId2" imgW="8129635" imgH="62071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75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040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253065"/>
              </p:ext>
            </p:extLst>
          </p:nvPr>
        </p:nvGraphicFramePr>
        <p:xfrm>
          <a:off x="531813" y="804863"/>
          <a:ext cx="7861300" cy="6278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505776" progId="Word.Document.12">
                  <p:embed/>
                </p:oleObj>
              </mc:Choice>
              <mc:Fallback>
                <p:oleObj name="Document" r:id="rId2" imgW="8129635" imgH="650577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6278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869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3400929"/>
              </p:ext>
            </p:extLst>
          </p:nvPr>
        </p:nvGraphicFramePr>
        <p:xfrm>
          <a:off x="531813" y="804863"/>
          <a:ext cx="7861300" cy="532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53348" progId="Word.Document.12">
                  <p:embed/>
                </p:oleObj>
              </mc:Choice>
              <mc:Fallback>
                <p:oleObj name="Document" r:id="rId2" imgW="8129635" imgH="475334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32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886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5693826"/>
              </p:ext>
            </p:extLst>
          </p:nvPr>
        </p:nvGraphicFramePr>
        <p:xfrm>
          <a:off x="531813" y="804863"/>
          <a:ext cx="7861300" cy="3903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050936" progId="Word.Document.12">
                  <p:embed/>
                </p:oleObj>
              </mc:Choice>
              <mc:Fallback>
                <p:oleObj name="Document" r:id="rId2" imgW="8129635" imgH="405093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903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529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0540261"/>
              </p:ext>
            </p:extLst>
          </p:nvPr>
        </p:nvGraphicFramePr>
        <p:xfrm>
          <a:off x="531813" y="804863"/>
          <a:ext cx="7861300" cy="364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80778" progId="Word.Document.12">
                  <p:embed/>
                </p:oleObj>
              </mc:Choice>
              <mc:Fallback>
                <p:oleObj name="Document" r:id="rId2" imgW="8129635" imgH="37807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4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940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2905350"/>
              </p:ext>
            </p:extLst>
          </p:nvPr>
        </p:nvGraphicFramePr>
        <p:xfrm>
          <a:off x="531813" y="804863"/>
          <a:ext cx="7861300" cy="344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68253" progId="Word.Document.12">
                  <p:embed/>
                </p:oleObj>
              </mc:Choice>
              <mc:Fallback>
                <p:oleObj name="Document" r:id="rId2" imgW="8129635" imgH="35682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440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491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2437083"/>
              </p:ext>
            </p:extLst>
          </p:nvPr>
        </p:nvGraphicFramePr>
        <p:xfrm>
          <a:off x="531813" y="804863"/>
          <a:ext cx="7861300" cy="554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739247" progId="Word.Document.12">
                  <p:embed/>
                </p:oleObj>
              </mc:Choice>
              <mc:Fallback>
                <p:oleObj name="Document" r:id="rId2" imgW="8129635" imgH="573924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541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110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4300878"/>
              </p:ext>
            </p:extLst>
          </p:nvPr>
        </p:nvGraphicFramePr>
        <p:xfrm>
          <a:off x="531813" y="804863"/>
          <a:ext cx="7861300" cy="413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289756" progId="Word.Document.12">
                  <p:embed/>
                </p:oleObj>
              </mc:Choice>
              <mc:Fallback>
                <p:oleObj name="Document" r:id="rId2" imgW="8129635" imgH="428975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35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304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2479788"/>
              </p:ext>
            </p:extLst>
          </p:nvPr>
        </p:nvGraphicFramePr>
        <p:xfrm>
          <a:off x="531813" y="804863"/>
          <a:ext cx="7861300" cy="4681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53154" progId="Word.Document.12">
                  <p:embed/>
                </p:oleObj>
              </mc:Choice>
              <mc:Fallback>
                <p:oleObj name="Document" r:id="rId2" imgW="8129635" imgH="43531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681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580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2367371"/>
              </p:ext>
            </p:extLst>
          </p:nvPr>
        </p:nvGraphicFramePr>
        <p:xfrm>
          <a:off x="531813" y="804863"/>
          <a:ext cx="7861300" cy="529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487459" progId="Word.Document.12">
                  <p:embed/>
                </p:oleObj>
              </mc:Choice>
              <mc:Fallback>
                <p:oleObj name="Document" r:id="rId2" imgW="8129635" imgH="54874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29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761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6793397"/>
              </p:ext>
            </p:extLst>
          </p:nvPr>
        </p:nvGraphicFramePr>
        <p:xfrm>
          <a:off x="531813" y="804863"/>
          <a:ext cx="7861300" cy="539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564184" progId="Word.Document.12">
                  <p:embed/>
                </p:oleObj>
              </mc:Choice>
              <mc:Fallback>
                <p:oleObj name="Document" r:id="rId2" imgW="8129635" imgH="556418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39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826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2608340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24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E04037B-B4EF-4855-AA05-4E75A5CC9FE9}"/>
              </a:ext>
            </a:extLst>
          </p:cNvPr>
          <p:cNvSpPr txBox="1"/>
          <p:nvPr/>
        </p:nvSpPr>
        <p:spPr>
          <a:xfrm>
            <a:off x="546287" y="474345"/>
            <a:ext cx="8051426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clc, clear, close all, format long g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 = 1 - 0.2^(1/12); m = 1.109 * 10 ^ 5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w3 = 17.86; w4 = 22.99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X=[]; Z=[]; N=[]; K = 0:0.001:0.874;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for k = K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x1 = 1.22*10^11*(1-1/(m*(1-a-0.42*k)^8*(1-a)^24* ...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(1/2+(1-a-k)^8*(1-a)^4)));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x2 = (1-a)^12*x1; x3 = (1-a)^12*x2;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x4 = (1-a-0.42*k)^8*(1-a)^4*x3;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X = [X, [x1;x2;x3;x4]];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n = m*(1-a-0.42*k)^8*(1-a)^24*(1/2+(1-a-k)^8*(1-a)^4)*x1;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N = [N, n];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z = 0.42*k*w3*(1-(1-a-0.42*k)^8)/(a+0.42*k)*x3+ ...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 k*w4*(1-(1-a-k)^8)/(a+k)*x4;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Z = [Z, z];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end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[mz, ind] = max(Z)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k4 = K(ind), k3 = 0.42 * k4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最优捕捞强度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xx = X(:,ind)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各年龄组的鱼群数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plot(K, Z) ; xlabel('$k$', 'Interpreter', 'Latex')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ylabel('$z$', 'Interpreter', 'Latex', 'Rotation', 0)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7777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3294</TotalTime>
  <Words>937</Words>
  <Application>Microsoft Office PowerPoint</Application>
  <PresentationFormat>全屏显示(4:3)</PresentationFormat>
  <Paragraphs>98</Paragraphs>
  <Slides>91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91</vt:i4>
      </vt:variant>
    </vt:vector>
  </HeadingPairs>
  <TitlesOfParts>
    <vt:vector size="104" baseType="lpstr">
      <vt:lpstr>等线</vt:lpstr>
      <vt:lpstr>华文新魏</vt:lpstr>
      <vt:lpstr>隶书</vt:lpstr>
      <vt:lpstr>微软雅黑</vt:lpstr>
      <vt:lpstr>Arial</vt:lpstr>
      <vt:lpstr>Blackadder ITC</vt:lpstr>
      <vt:lpstr>Calibri</vt:lpstr>
      <vt:lpstr>Calibri Light</vt:lpstr>
      <vt:lpstr>Eras Bold ITC</vt:lpstr>
      <vt:lpstr>Impact</vt:lpstr>
      <vt:lpstr>Times New Roman</vt:lpstr>
      <vt:lpstr>2_Office 主题​​</vt:lpstr>
      <vt:lpstr>Document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常数项级数</dc:title>
  <dc:creator>Happy</dc:creator>
  <cp:lastModifiedBy>sxj</cp:lastModifiedBy>
  <cp:revision>168</cp:revision>
  <dcterms:created xsi:type="dcterms:W3CDTF">2020-06-24T23:10:14Z</dcterms:created>
  <dcterms:modified xsi:type="dcterms:W3CDTF">2021-02-23T16:47:34Z</dcterms:modified>
</cp:coreProperties>
</file>